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5" r:id="rId1"/>
  </p:sldMasterIdLst>
  <p:notesMasterIdLst>
    <p:notesMasterId r:id="rId16"/>
  </p:notesMasterIdLst>
  <p:handoutMasterIdLst>
    <p:handoutMasterId r:id="rId17"/>
  </p:handoutMasterIdLst>
  <p:sldIdLst>
    <p:sldId id="491" r:id="rId2"/>
    <p:sldId id="525" r:id="rId3"/>
    <p:sldId id="516" r:id="rId4"/>
    <p:sldId id="522" r:id="rId5"/>
    <p:sldId id="518" r:id="rId6"/>
    <p:sldId id="523" r:id="rId7"/>
    <p:sldId id="526" r:id="rId8"/>
    <p:sldId id="509" r:id="rId9"/>
    <p:sldId id="510" r:id="rId10"/>
    <p:sldId id="513" r:id="rId11"/>
    <p:sldId id="527" r:id="rId12"/>
    <p:sldId id="503" r:id="rId13"/>
    <p:sldId id="504" r:id="rId14"/>
    <p:sldId id="505" r:id="rId15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EAB83366-C064-4241-8276-D952BEEB1650}">
          <p14:sldIdLst>
            <p14:sldId id="491"/>
            <p14:sldId id="525"/>
            <p14:sldId id="516"/>
            <p14:sldId id="522"/>
            <p14:sldId id="518"/>
            <p14:sldId id="523"/>
            <p14:sldId id="517"/>
            <p14:sldId id="526"/>
          </p14:sldIdLst>
        </p14:section>
        <p14:section name="Раздел без заголовка" id="{FB9F1959-6089-4938-A78A-D94071D6719E}">
          <p14:sldIdLst>
            <p14:sldId id="509"/>
            <p14:sldId id="510"/>
            <p14:sldId id="513"/>
            <p14:sldId id="515"/>
            <p14:sldId id="503"/>
            <p14:sldId id="504"/>
            <p14:sldId id="505"/>
            <p14:sldId id="52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5C9FD"/>
    <a:srgbClr val="C5E9BD"/>
    <a:srgbClr val="339933"/>
    <a:srgbClr val="CDF5B1"/>
    <a:srgbClr val="D8F39B"/>
    <a:srgbClr val="608DC4"/>
    <a:srgbClr val="81E4FF"/>
    <a:srgbClr val="A3BDDD"/>
    <a:srgbClr val="82A5D0"/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7495" autoAdjust="0"/>
  </p:normalViewPr>
  <p:slideViewPr>
    <p:cSldViewPr>
      <p:cViewPr>
        <p:scale>
          <a:sx n="70" d="100"/>
          <a:sy n="70" d="100"/>
        </p:scale>
        <p:origin x="-1380" y="-5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74D1B-3CFF-4482-99F8-9709C2C38EAF}" type="datetimeFigureOut">
              <a:rPr lang="ru-RU" smtClean="0"/>
              <a:pPr/>
              <a:t>20.02.2017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B697B-FF42-4E88-9FBF-A835C2443E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1638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20.02.2017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31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740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46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87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3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809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905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913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67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373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036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20.02.2017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74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hyperlink" Target="mailto:cpprkrostok@mail.ru" TargetMode="Externa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28" y="-46832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004048" y="3393610"/>
            <a:ext cx="4701426" cy="690308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1900" b="1" i="1" dirty="0" smtClean="0">
              <a:solidFill>
                <a:srgbClr val="1F49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1326" y="126265"/>
            <a:ext cx="1221350" cy="12213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474467" y="3219827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министра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и науки Республики Татарстан </a:t>
            </a:r>
          </a:p>
          <a:p>
            <a: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alt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Л.О. Сулима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491459"/>
            <a:ext cx="4355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негативном воздействии сети Интернет и активизации информационно-просветительской работы с родителями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8499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205979"/>
            <a:ext cx="7715200" cy="8572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Фразы родителей, которые провоцируют </a:t>
            </a: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запуск программы </a:t>
            </a:r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самоуничтожения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1419624"/>
            <a:ext cx="6948763" cy="3175000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сейчас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занят(а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отстань от меня…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Посмотри, что ты натворил, ты - придурок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?!</a:t>
            </a:r>
            <a:endParaRPr lang="ru-RU" sz="2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Неправильно! Ну когда же ты научишься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?! </a:t>
            </a:r>
            <a:endParaRPr lang="ru-RU" sz="2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Сколько раз тебе говорить, совсем идиот?!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Ты сведешь меня с ума!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Вечно ты во все лезешь!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Уйди от меня! Встань в угол! </a:t>
            </a:r>
          </a:p>
          <a:p>
            <a:pPr>
              <a:defRPr/>
            </a:pP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Прибью тебя! (на языке и в понятии ребенка это звучит как «Убью» и никак иначе!)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93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05979"/>
            <a:ext cx="7139136" cy="85725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Что делать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родителям?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95533" y="0"/>
            <a:ext cx="1292629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059580"/>
            <a:ext cx="712879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УСИЛИТЬ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</a:t>
            </a:r>
          </a:p>
          <a:p>
            <a:pPr marL="342900" indent="-342900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РАЗГОВАРИВАТЬ С РЕБЁНКОМ</a:t>
            </a:r>
          </a:p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НЕ ПРОЯВЛЯТЬ АГРЕССИИ</a:t>
            </a:r>
          </a:p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ВЫТЯНУТЬ РЕБЁНКА  ИЗ ОНЛАЙНА В ОФЛАЙН</a:t>
            </a:r>
          </a:p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ПОСЕТИТЬ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ПСИХОЛОГА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53935" y="32470"/>
            <a:ext cx="7848872" cy="889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ППМС-центры </a:t>
            </a: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муниципальных </a:t>
            </a:r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образований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90464" y="908582"/>
            <a:ext cx="7992888" cy="3895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Республиканский 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психолого-педагогической реабилитации и коррекции «Росток»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диагностики и консультирования «Шанс» Елабужского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диагностики и консультирования Нижнекамского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психолого-медико-социального сопровождения №85  г. Набережные Челны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психолого-педагогической реабилитации и коррекции </a:t>
            </a:r>
            <a:r>
              <a:rPr lang="ru-RU" sz="19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Мензелинского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муниципального района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лечебной педагогики и дифференцированного образования г. </a:t>
            </a: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Казани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2691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07" y="42031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46646" y="42031"/>
            <a:ext cx="6753746" cy="1233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Республиканский Центр психолого-педагогической реабилитации и коррекции «Росток»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82830" y="1275608"/>
            <a:ext cx="7992888" cy="3384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Задачи: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психолого-педагогической реабилитационной помощи детям и их родителям: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последствия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родовых травм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развод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родителей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психосоматические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заболевания</a:t>
            </a: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насилие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жестокое обращение с детьми в семье и за её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пределами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профилактика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неравновесных психических состояний </a:t>
            </a:r>
            <a:r>
              <a:rPr lang="ru-RU" sz="1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диссинхрония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развития и др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Выявление уровня интеллектуального развития детей и определения дальнейшего образовательного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маршрута.</a:t>
            </a:r>
            <a:endParaRPr lang="ru-RU" sz="12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Оказание методической, психологической помощи и поддержки </a:t>
            </a:r>
            <a:r>
              <a:rPr lang="ru-RU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педагогам.</a:t>
            </a:r>
          </a:p>
          <a:p>
            <a:pPr>
              <a:lnSpc>
                <a:spcPct val="120000"/>
              </a:lnSpc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Тел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Arial" pitchFamily="34" charset="0"/>
              </a:rPr>
              <a:t>. 8(843) 563 35 16</a:t>
            </a:r>
          </a:p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cpprkrostok@mail.ru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auto0"/>
          <p:cNvPicPr/>
          <p:nvPr/>
        </p:nvPicPr>
        <p:blipFill>
          <a:blip r:embed="rId6" cstate="print"/>
          <a:srcRect l="1552" t="1160" r="68600" b="74181"/>
          <a:stretch>
            <a:fillRect/>
          </a:stretch>
        </p:blipFill>
        <p:spPr bwMode="auto">
          <a:xfrm>
            <a:off x="8244442" y="26166"/>
            <a:ext cx="885003" cy="954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29092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5749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82646" y="4731991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</a:t>
            </a:r>
            <a:r>
              <a:rPr lang="ru-RU" dirty="0" err="1" smtClean="0">
                <a:solidFill>
                  <a:prstClr val="white"/>
                </a:solidFill>
              </a:rPr>
              <a:t>образованияи</a:t>
            </a:r>
            <a:r>
              <a:rPr lang="ru-RU" dirty="0" smtClean="0">
                <a:solidFill>
                  <a:prstClr val="white"/>
                </a:solidFill>
              </a:rPr>
              <a:t>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30402" y="426914"/>
            <a:ext cx="7441592" cy="560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b="1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Экстренное психологическое консультирование </a:t>
            </a:r>
          </a:p>
          <a:p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«Детский </a:t>
            </a:r>
            <a:r>
              <a:rPr lang="ru-RU" sz="2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телефон </a:t>
            </a:r>
            <a:r>
              <a:rPr lang="ru-RU" sz="24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доверия»</a:t>
            </a:r>
          </a:p>
          <a:p>
            <a:pPr hangingPunct="0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/>
                <a:cs typeface="Arial" pitchFamily="34" charset="0"/>
              </a:rPr>
              <a:t>800 2000 122 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425736" y="787857"/>
            <a:ext cx="7582351" cy="3944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425737" y="1779662"/>
            <a:ext cx="7344261" cy="28083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базе центров 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муниципальных образованиях РТ: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Набережные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Челны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Нижнекамск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Елабуга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Казань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Альметьевск</a:t>
            </a:r>
          </a:p>
        </p:txBody>
      </p:sp>
    </p:spTree>
    <p:extLst>
      <p:ext uri="{BB962C8B-B14F-4D97-AF65-F5344CB8AC3E}">
        <p14:creationId xmlns:p14="http://schemas.microsoft.com/office/powerpoint/2010/main" xmlns="" val="2154128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Онлайн-риски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43608" y="1200151"/>
            <a:ext cx="4536504" cy="3394472"/>
          </a:xfrm>
        </p:spPr>
        <p:txBody>
          <a:bodyPr>
            <a:normAutofit fontScale="32500" lnSpcReduction="20000"/>
          </a:bodyPr>
          <a:lstStyle/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Незаконные контакты (</a:t>
            </a:r>
            <a:r>
              <a:rPr lang="ru-RU" sz="55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киберпреследования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55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кибертравля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Контентные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 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Вредоносная информация, нецензурная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лексика)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Потребительские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риски 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онлайн-банкинг, мобильное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мошенничество)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риски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Взлом аккаунта, хищения паролей и персональной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информации)</a:t>
            </a:r>
          </a:p>
          <a:p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Интернет-зависимость (</a:t>
            </a:r>
            <a:r>
              <a:rPr lang="ru-RU" sz="55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Гейминг</a:t>
            </a:r>
            <a:r>
              <a:rPr lang="ru-RU" sz="55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55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чаты)</a:t>
            </a:r>
            <a:endParaRPr lang="ru-RU" sz="5500" b="1" dirty="0" smtClean="0">
              <a:solidFill>
                <a:srgbClr val="0070C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5500" dirty="0" smtClean="0">
              <a:effectLst/>
            </a:endParaRPr>
          </a:p>
          <a:p>
            <a:pPr marL="0" indent="0">
              <a:buNone/>
            </a:pPr>
            <a:endParaRPr lang="ru-RU" sz="5500" dirty="0" smtClean="0">
              <a:effectLst/>
            </a:endParaRPr>
          </a:p>
          <a:p>
            <a:endParaRPr lang="ru-RU" sz="5500" dirty="0" smtClean="0">
              <a:effectLst/>
            </a:endParaRPr>
          </a:p>
          <a:p>
            <a:endParaRPr lang="ru-RU" sz="5500" dirty="0" smtClean="0">
              <a:effectLst/>
            </a:endParaRPr>
          </a:p>
          <a:p>
            <a:endParaRPr lang="ru-RU" sz="5500" b="1" dirty="0" smtClean="0">
              <a:solidFill>
                <a:srgbClr val="0070C0"/>
              </a:solidFill>
            </a:endParaRPr>
          </a:p>
          <a:p>
            <a:endParaRPr lang="ru-RU" dirty="0" smtClean="0">
              <a:solidFill>
                <a:srgbClr val="0070C0"/>
              </a:solidFill>
              <a:effectLst/>
            </a:endParaRPr>
          </a:p>
          <a:p>
            <a:endParaRPr lang="ru-RU" dirty="0" smtClean="0">
              <a:effectLst/>
            </a:endParaRPr>
          </a:p>
          <a:p>
            <a:endParaRPr lang="ru-RU" dirty="0"/>
          </a:p>
        </p:txBody>
      </p:sp>
      <p:pic>
        <p:nvPicPr>
          <p:cNvPr id="9" name="Picture 13" descr="spielsucht_hand_wdrmau_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24527" y="1131590"/>
            <a:ext cx="2962275" cy="2753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179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539"/>
            <a:ext cx="8435280" cy="1028700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Популярные социальные сети </a:t>
            </a:r>
            <a: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altLang="ru-RU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altLang="ru-RU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России</a:t>
            </a:r>
            <a:endParaRPr lang="ru-RU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8" descr="1298714952_big_64357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71550"/>
            <a:ext cx="15875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C:\Users\юрий\Desktop\fn7eeVmKut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47664" y="2283718"/>
            <a:ext cx="3096344" cy="2387699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4425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 descr="VK-logo-PS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203598"/>
            <a:ext cx="3995936" cy="218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944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114539"/>
            <a:ext cx="7704856" cy="10287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</a:t>
            </a:r>
            <a:r>
              <a:rPr lang="ru-RU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еструктивные группы суицидальной направленности</a:t>
            </a:r>
            <a:endParaRPr lang="ru-RU" sz="2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8132780"/>
              </p:ext>
            </p:extLst>
          </p:nvPr>
        </p:nvGraphicFramePr>
        <p:xfrm>
          <a:off x="1763688" y="1131591"/>
          <a:ext cx="3456384" cy="3822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</a:tblGrid>
              <a:tr h="916119">
                <a:tc>
                  <a:txBody>
                    <a:bodyPr/>
                    <a:lstStyle/>
                    <a:p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МОРЕ КИТОВ</a:t>
                      </a:r>
                    </a:p>
                  </a:txBody>
                  <a:tcPr/>
                </a:tc>
              </a:tr>
              <a:tr h="9055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РАЗБУДИ МЕНЯ В 4.20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80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ХОЧУ В ИГРУ!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804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НЯ. ПОКА!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Поколение приунывших детей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s://im0-tub-ru.yandex.net/i?id=da881010d7eafd47fbce9da56b651834&amp;n=33&amp;h=215&amp;w=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20072" y="1419622"/>
            <a:ext cx="3895328" cy="3024336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"/>
            <a:ext cx="1114425" cy="514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925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14541"/>
            <a:ext cx="7704856" cy="108905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Подросток в </a:t>
            </a:r>
            <a:r>
              <a:rPr lang="ru-RU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соцсетях</a:t>
            </a: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что должно насторожить родителей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203598"/>
            <a:ext cx="8208912" cy="3456384"/>
          </a:xfrm>
        </p:spPr>
        <p:txBody>
          <a:bodyPr>
            <a:noAutofit/>
          </a:bodyPr>
          <a:lstStyle/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Профиль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страницы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закрыт.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Закрывание лица руками либо одеждой на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фото,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демонстрирование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указательного пальца на таких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снимках. 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Опасными считаются такие символы, как медузы, кошки, бабочки, единороги, съемки с высоты, крыш и чердаков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изображение того, как киты плывут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вверх.</a:t>
            </a:r>
            <a:endParaRPr lang="ru-RU" alt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Группа подозрительных «друзей», появившихся за короткое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время.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Чрезмерное увлечение копированием на своей страничке строчек из некоторых стихотворений, например, С. Есенина и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И.Бродского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 посвященных смерти, а также цитат из мистических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книг.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84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05979"/>
            <a:ext cx="7776864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Подросток в </a:t>
            </a:r>
            <a:r>
              <a:rPr lang="ru-RU" sz="32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соцсетях</a:t>
            </a:r>
            <a:r>
              <a:rPr lang="ru-RU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что должно насторожить родителей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1275606"/>
            <a:ext cx="7920880" cy="3528392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Сохранение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на страничках социальных сетей депрессивной музыки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Необъяснимое желание похудеть, сильная критика в адрес полных людей.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Увлечение кофе, ранний утренний подъем (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такого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раньше не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было)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Необычный сленг в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переписке.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Внезапное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изменение внешности: выбривание висков, окрашивание волос в неестественные тона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Рисунки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странного характера (перевернутые кресты, сатанинские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звезды).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Увлеченность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мистическими фильмами и сценами жестокости и насилия.</a:t>
            </a:r>
          </a:p>
          <a:p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Отказ от общения с родителями.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черной мрачной одежды.</a:t>
            </a:r>
            <a:endParaRPr lang="ru-RU" altLang="ru-RU" sz="1600" b="1" dirty="0" smtClean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alt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 smtClean="0"/>
          </a:p>
          <a:p>
            <a:endParaRPr lang="ru-RU" sz="1600" dirty="0"/>
          </a:p>
          <a:p>
            <a:pPr fontAlgn="t"/>
            <a:endParaRPr lang="ru-RU" sz="16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331640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757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205979"/>
            <a:ext cx="7139136" cy="85725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Маркеры </a:t>
            </a:r>
            <a:r>
              <a:rPr lang="ru-RU" sz="3200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аддиктивного</a:t>
            </a:r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поведения у подростков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43608" y="1131590"/>
            <a:ext cx="7643192" cy="3463033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Ситуационны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е: социальная изоляция, нестабильное окружение, перенесённая тяжёлая потеря, чрезмерно критическое отношение к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себе,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стремится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одиночеству, отказывается общаться с родителями, проявляет признаки депрессии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Словесные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разговоры о смерти, намёки о своём намерении («Я больше не буду для вас проблемой»), шутки на тему самоубийства.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Поведенческие: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раздача вещей, имеющих личную значимость, примирение с давними врагами, разительные перемены в привычках, проявление признаков безнадёжности,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отчаяния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роявляет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повышенную агрессию, становится неряшливым, резко падает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успеваемость, появляются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физические увечья, порезы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79512" y="-18800"/>
            <a:ext cx="1115616" cy="5143500"/>
          </a:xfrm>
          <a:prstGeom prst="rect">
            <a:avLst/>
          </a:prstGeom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88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05978"/>
            <a:ext cx="7571184" cy="121364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МОТИВЫ СУИЦИДАЛЬНОГО ПОВЕДЕНИЯ </a:t>
            </a:r>
            <a:b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ДЕТЕЙ И ПОДРОСТКОВ</a:t>
            </a:r>
            <a:endParaRPr lang="ru-RU" sz="28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70" y="1419624"/>
            <a:ext cx="8055906" cy="3175000"/>
          </a:xfrm>
        </p:spPr>
        <p:txBody>
          <a:bodyPr>
            <a:noAutofit/>
          </a:bodyPr>
          <a:lstStyle/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Переживание обиды, одиночества, отчужденности и непонимания.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Действительная или мнимая утрата любви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родителей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Смерть, развод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уход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родителей из семьи.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Чувства вины, стыда, оскорбленного самолюбия, самообвинения.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Боязнь позора, насмешек  или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унижения, страх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наказания, нежелание извиниться.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Любовные неудачи,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ревность, сексуальные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эксцессы, беременность.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Чувство мести, злобы, протеста; угроза или вымогательство.</a:t>
            </a: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Желание привлечь к себе внимание, вызвать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сочувствие.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19100" indent="-382588" algn="just">
              <a:buFont typeface="Arial" charset="0"/>
              <a:buChar char="►"/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Сочувствие или подражание товарищам, героям книг или фильмов.</a:t>
            </a: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34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05979"/>
            <a:ext cx="7283152" cy="85725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Психологические особенности детей, склонных к </a:t>
            </a:r>
            <a:r>
              <a:rPr lang="ru-RU" sz="3200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аддиктивному</a:t>
            </a:r>
            <a:r>
              <a:rPr lang="ru-RU" sz="320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поведению</a:t>
            </a:r>
            <a:endParaRPr lang="ru-RU" sz="3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6732739" cy="3247008"/>
          </a:xfrm>
        </p:spPr>
        <p:txBody>
          <a:bodyPr>
            <a:noAutofit/>
          </a:bodyPr>
          <a:lstStyle/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эмоционально чувствительные, ранимые;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настойчивые в трудных ситуациях и одновременно неспособные к компромиссам;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негибкие в общении;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склонные к импульсивным поступкам;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склонные к сосредоточенности на эмоциональной проблеме;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пессимистичные; </a:t>
            </a:r>
          </a:p>
          <a:p>
            <a:pPr>
              <a:buFont typeface="Arial" charset="0"/>
              <a:buChar char="►"/>
              <a:defRPr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замкнутые, имеющие ограниченный круг общения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115616" cy="5143500"/>
          </a:xfrm>
          <a:prstGeom prst="rect">
            <a:avLst/>
          </a:prstGeom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57808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48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11007</TotalTime>
  <Words>708</Words>
  <Application>Microsoft Office PowerPoint</Application>
  <PresentationFormat>Экран (16:9)</PresentationFormat>
  <Paragraphs>125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Онлайн-риски</vt:lpstr>
      <vt:lpstr>Популярные социальные сети  в России</vt:lpstr>
      <vt:lpstr>Деструктивные группы суицидальной направленности</vt:lpstr>
      <vt:lpstr>Подросток в соцсетях: что должно насторожить родителей</vt:lpstr>
      <vt:lpstr>Подросток в соцсетях: что должно насторожить родителей</vt:lpstr>
      <vt:lpstr>Маркеры аддиктивного поведения у подростков</vt:lpstr>
      <vt:lpstr>МОТИВЫ СУИЦИДАЛЬНОГО ПОВЕДЕНИЯ  ДЕТЕЙ И ПОДРОСТКОВ</vt:lpstr>
      <vt:lpstr>Психологические особенности детей, склонных к аддиктивному поведению</vt:lpstr>
      <vt:lpstr>Фразы родителей, которые провоцируют запуск программы самоуничтожения</vt:lpstr>
      <vt:lpstr>Что делать родителям?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Школа</cp:lastModifiedBy>
  <cp:revision>498</cp:revision>
  <cp:lastPrinted>2017-02-06T10:06:57Z</cp:lastPrinted>
  <dcterms:created xsi:type="dcterms:W3CDTF">2011-01-19T10:29:57Z</dcterms:created>
  <dcterms:modified xsi:type="dcterms:W3CDTF">2017-02-20T13:49:01Z</dcterms:modified>
</cp:coreProperties>
</file>